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8"/>
  </p:notesMasterIdLst>
  <p:sldIdLst>
    <p:sldId id="256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2765" autoAdjust="0"/>
  </p:normalViewPr>
  <p:slideViewPr>
    <p:cSldViewPr snapToGrid="0">
      <p:cViewPr varScale="1">
        <p:scale>
          <a:sx n="61" d="100"/>
          <a:sy n="61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D256F-0C82-4E26-BB43-BD722A57FE85}" type="datetimeFigureOut">
              <a:rPr lang="nb-NO"/>
              <a:t>06.09.2016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F9C23-C222-45EF-B6E8-9F2AB8BAA4E0}" type="slidenum">
              <a:rPr lang="nb-NO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618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125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Mange datamaskiner som er koplet sammen</a:t>
            </a:r>
          </a:p>
          <a:p>
            <a:r>
              <a:rPr lang="nb-NO" dirty="0"/>
              <a:t>I forskjellige datanett</a:t>
            </a:r>
            <a:r>
              <a:rPr lang="nb-NO" baseline="0" dirty="0"/>
              <a:t> som tilsammen er World </a:t>
            </a:r>
            <a:r>
              <a:rPr lang="nb-NO" baseline="0" dirty="0" err="1"/>
              <a:t>Wide</a:t>
            </a:r>
            <a:r>
              <a:rPr lang="nb-NO" baseline="0" dirty="0"/>
              <a:t> Web. </a:t>
            </a:r>
          </a:p>
          <a:p>
            <a:r>
              <a:rPr lang="nb-NO" baseline="0" dirty="0"/>
              <a:t>To typer tjener og klient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79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Tjener finner fram bildet og deler det opp i små pakker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190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Internettprotokoller er</a:t>
            </a:r>
            <a:r>
              <a:rPr lang="nb-NO" baseline="0" dirty="0" smtClean="0"/>
              <a:t> standarder / regler</a:t>
            </a:r>
          </a:p>
          <a:p>
            <a:r>
              <a:rPr lang="nb-NO" baseline="0" dirty="0" smtClean="0"/>
              <a:t>En av de viktigste er IP. Regler </a:t>
            </a:r>
            <a:r>
              <a:rPr lang="nb-NO" baseline="0" smtClean="0"/>
              <a:t>mellom maskiner. </a:t>
            </a:r>
            <a:endParaRPr lang="nb-NO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917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441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F9C23-C222-45EF-B6E8-9F2AB8BAA4E0}" type="slidenum">
              <a:rPr lang="nb-NO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623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74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 dirty="0"/>
              <a:t>Klikk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13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09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5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for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 dirty="0"/>
              <a:t>Klikk ikonet for å legge til et bilde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 dirty="0"/>
              <a:t>Klikk ikonet for å legge til et bilde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 dirty="0"/>
              <a:t>Klikk ikonet for å legge til et bilde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32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7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1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9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2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7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2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 dirty="0"/>
              <a:t>Klikk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2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2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Internett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EBEBEB"/>
                </a:solidFill>
              </a:rPr>
              <a:t>Hva er internett?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solidFill>
                  <a:srgbClr val="404040"/>
                </a:solidFill>
              </a:rPr>
              <a:t>Datamaskiner</a:t>
            </a:r>
          </a:p>
          <a:p>
            <a:r>
              <a:rPr lang="nb-NO" dirty="0">
                <a:solidFill>
                  <a:srgbClr val="404040"/>
                </a:solidFill>
              </a:rPr>
              <a:t>WWW</a:t>
            </a:r>
          </a:p>
          <a:p>
            <a:r>
              <a:rPr lang="nb-NO" dirty="0">
                <a:solidFill>
                  <a:srgbClr val="404040"/>
                </a:solidFill>
              </a:rPr>
              <a:t>Tjenermaskiner</a:t>
            </a:r>
          </a:p>
          <a:p>
            <a:r>
              <a:rPr lang="nb-NO" dirty="0">
                <a:solidFill>
                  <a:srgbClr val="404040"/>
                </a:solidFill>
              </a:rPr>
              <a:t>Klientmaskiner</a:t>
            </a:r>
          </a:p>
          <a:p>
            <a:endParaRPr lang="nb-NO" dirty="0">
              <a:solidFill>
                <a:schemeClr val="tx1"/>
              </a:solidFill>
            </a:endParaRP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63" y="3015916"/>
            <a:ext cx="6376737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Buet linje 35"/>
          <p:cNvCxnSpPr>
            <a:stCxn id="17" idx="2"/>
            <a:endCxn id="6" idx="2"/>
          </p:cNvCxnSpPr>
          <p:nvPr/>
        </p:nvCxnSpPr>
        <p:spPr>
          <a:xfrm rot="10800000">
            <a:off x="6186968" y="5257152"/>
            <a:ext cx="2957033" cy="1195261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Buet linje 32"/>
          <p:cNvCxnSpPr>
            <a:endCxn id="6" idx="2"/>
          </p:cNvCxnSpPr>
          <p:nvPr/>
        </p:nvCxnSpPr>
        <p:spPr>
          <a:xfrm rot="10800000">
            <a:off x="6186967" y="5257151"/>
            <a:ext cx="2989404" cy="783142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Bildeforklaring med linje 2 24"/>
          <p:cNvSpPr/>
          <p:nvPr/>
        </p:nvSpPr>
        <p:spPr>
          <a:xfrm>
            <a:off x="9158119" y="5571536"/>
            <a:ext cx="772366" cy="557816"/>
          </a:xfrm>
          <a:prstGeom prst="borderCallout2">
            <a:avLst>
              <a:gd name="adj1" fmla="val 24632"/>
              <a:gd name="adj2" fmla="val 102133"/>
              <a:gd name="adj3" fmla="val 24632"/>
              <a:gd name="adj4" fmla="val 111818"/>
              <a:gd name="adj5" fmla="val -75838"/>
              <a:gd name="adj6" fmla="val 1498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4" name="Bildeforklaring med linje 2 23"/>
          <p:cNvSpPr/>
          <p:nvPr/>
        </p:nvSpPr>
        <p:spPr>
          <a:xfrm>
            <a:off x="8234283" y="5537781"/>
            <a:ext cx="772366" cy="557816"/>
          </a:xfrm>
          <a:prstGeom prst="borderCallout2">
            <a:avLst>
              <a:gd name="adj1" fmla="val 24632"/>
              <a:gd name="adj2" fmla="val 102133"/>
              <a:gd name="adj3" fmla="val 24632"/>
              <a:gd name="adj4" fmla="val 111818"/>
              <a:gd name="adj5" fmla="val -12937"/>
              <a:gd name="adj6" fmla="val 242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3" name="Bildeforklaring med linje 2 22"/>
          <p:cNvSpPr/>
          <p:nvPr/>
        </p:nvSpPr>
        <p:spPr>
          <a:xfrm>
            <a:off x="8307392" y="6171394"/>
            <a:ext cx="772366" cy="557816"/>
          </a:xfrm>
          <a:prstGeom prst="borderCallout2">
            <a:avLst>
              <a:gd name="adj1" fmla="val 24632"/>
              <a:gd name="adj2" fmla="val 102133"/>
              <a:gd name="adj3" fmla="val 24632"/>
              <a:gd name="adj4" fmla="val 111818"/>
              <a:gd name="adj5" fmla="val -157801"/>
              <a:gd name="adj6" fmla="val 251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EBEBEB"/>
                </a:solidFill>
              </a:rPr>
              <a:t>Hvordan funker internett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Klient (</a:t>
            </a:r>
            <a:r>
              <a:rPr lang="nb-NO" dirty="0" err="1"/>
              <a:t>Iphone</a:t>
            </a:r>
            <a:r>
              <a:rPr lang="nb-NO" dirty="0"/>
              <a:t>)</a:t>
            </a:r>
          </a:p>
          <a:p>
            <a:r>
              <a:rPr lang="nb-NO" dirty="0"/>
              <a:t>Tjener </a:t>
            </a: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65" y="3366148"/>
            <a:ext cx="1891003" cy="1891003"/>
          </a:xfrm>
          <a:prstGeom prst="rect">
            <a:avLst/>
          </a:prstGeom>
        </p:spPr>
      </p:pic>
      <p:sp>
        <p:nvSpPr>
          <p:cNvPr id="7" name="Bildeforklaring med linje 2 6"/>
          <p:cNvSpPr/>
          <p:nvPr/>
        </p:nvSpPr>
        <p:spPr>
          <a:xfrm>
            <a:off x="6889071" y="2443280"/>
            <a:ext cx="1189608" cy="790113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135" y="3344266"/>
            <a:ext cx="1295901" cy="2144292"/>
          </a:xfrm>
          <a:prstGeom prst="rect">
            <a:avLst/>
          </a:prstGeom>
        </p:spPr>
      </p:pic>
      <p:cxnSp>
        <p:nvCxnSpPr>
          <p:cNvPr id="11" name="Buet linje 10"/>
          <p:cNvCxnSpPr>
            <a:endCxn id="8" idx="0"/>
          </p:cNvCxnSpPr>
          <p:nvPr/>
        </p:nvCxnSpPr>
        <p:spPr>
          <a:xfrm>
            <a:off x="8329552" y="2603500"/>
            <a:ext cx="1910534" cy="740766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Bild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763" l="9913" r="937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15182" y="2485812"/>
            <a:ext cx="1409198" cy="704600"/>
          </a:xfrm>
          <a:prstGeom prst="rect">
            <a:avLst/>
          </a:prstGeom>
        </p:spPr>
      </p:pic>
      <p:sp>
        <p:nvSpPr>
          <p:cNvPr id="16" name="TekstSylinder 15"/>
          <p:cNvSpPr txBox="1"/>
          <p:nvPr/>
        </p:nvSpPr>
        <p:spPr>
          <a:xfrm>
            <a:off x="7521608" y="2542225"/>
            <a:ext cx="247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?</a:t>
            </a:r>
            <a:endParaRPr lang="nb-NO" dirty="0"/>
          </a:p>
        </p:txBody>
      </p:sp>
      <p:sp>
        <p:nvSpPr>
          <p:cNvPr id="17" name="Bildeforklaring med linje 2 16"/>
          <p:cNvSpPr/>
          <p:nvPr/>
        </p:nvSpPr>
        <p:spPr>
          <a:xfrm>
            <a:off x="9144000" y="6173504"/>
            <a:ext cx="772366" cy="557816"/>
          </a:xfrm>
          <a:prstGeom prst="borderCallout2">
            <a:avLst>
              <a:gd name="adj1" fmla="val 24632"/>
              <a:gd name="adj2" fmla="val 102133"/>
              <a:gd name="adj3" fmla="val 24632"/>
              <a:gd name="adj4" fmla="val 111818"/>
              <a:gd name="adj5" fmla="val -129209"/>
              <a:gd name="adj6" fmla="val 129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8" name="Bild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763" l="9913" r="93766"/>
                    </a14:imgEffect>
                  </a14:imgLayer>
                </a14:imgProps>
              </a:ext>
            </a:extLst>
          </a:blip>
          <a:srcRect t="48248" r="48063"/>
          <a:stretch/>
        </p:blipFill>
        <p:spPr>
          <a:xfrm>
            <a:off x="7786155" y="6181076"/>
            <a:ext cx="1229361" cy="612495"/>
          </a:xfrm>
          <a:prstGeom prst="rect">
            <a:avLst/>
          </a:prstGeom>
        </p:spPr>
      </p:pic>
      <p:pic>
        <p:nvPicPr>
          <p:cNvPr id="20" name="Bilde 1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763" l="9913" r="93766"/>
                    </a14:imgEffect>
                  </a14:imgLayer>
                </a14:imgProps>
              </a:ext>
            </a:extLst>
          </a:blip>
          <a:srcRect l="51937" t="48249" r="18417" b="4886"/>
          <a:stretch/>
        </p:blipFill>
        <p:spPr>
          <a:xfrm>
            <a:off x="9287112" y="6238904"/>
            <a:ext cx="701749" cy="554667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763" l="9913" r="93766"/>
                    </a14:imgEffect>
                  </a14:imgLayer>
                </a14:imgProps>
              </a:ext>
            </a:extLst>
          </a:blip>
          <a:srcRect t="634" r="48063" b="51752"/>
          <a:stretch/>
        </p:blipFill>
        <p:spPr>
          <a:xfrm>
            <a:off x="7684219" y="5476771"/>
            <a:ext cx="1229361" cy="563522"/>
          </a:xfrm>
          <a:prstGeom prst="rect">
            <a:avLst/>
          </a:prstGeom>
        </p:spPr>
      </p:pic>
      <p:pic>
        <p:nvPicPr>
          <p:cNvPr id="22" name="Bilde 2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763" l="9913" r="93766"/>
                    </a14:imgEffect>
                  </a14:imgLayer>
                </a14:imgProps>
              </a:ext>
            </a:extLst>
          </a:blip>
          <a:srcRect l="51936" t="634" r="18417" b="51752"/>
          <a:stretch/>
        </p:blipFill>
        <p:spPr>
          <a:xfrm>
            <a:off x="9242853" y="5521678"/>
            <a:ext cx="701750" cy="563522"/>
          </a:xfrm>
          <a:prstGeom prst="rect">
            <a:avLst/>
          </a:prstGeom>
        </p:spPr>
      </p:pic>
      <p:cxnSp>
        <p:nvCxnSpPr>
          <p:cNvPr id="27" name="Buet linje 26"/>
          <p:cNvCxnSpPr>
            <a:endCxn id="6" idx="2"/>
          </p:cNvCxnSpPr>
          <p:nvPr/>
        </p:nvCxnSpPr>
        <p:spPr>
          <a:xfrm rot="10800000">
            <a:off x="6186967" y="5257152"/>
            <a:ext cx="2076484" cy="1195263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Buet linje 29"/>
          <p:cNvCxnSpPr>
            <a:endCxn id="6" idx="2"/>
          </p:cNvCxnSpPr>
          <p:nvPr/>
        </p:nvCxnSpPr>
        <p:spPr>
          <a:xfrm rot="10800000">
            <a:off x="6186968" y="5257151"/>
            <a:ext cx="1999483" cy="590756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99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EBEBEB"/>
                </a:solidFill>
              </a:rPr>
              <a:t>IP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 err="1">
                <a:solidFill>
                  <a:srgbClr val="404040"/>
                </a:solidFill>
              </a:rPr>
              <a:t>Internet</a:t>
            </a:r>
            <a:r>
              <a:rPr lang="nb-NO" dirty="0">
                <a:solidFill>
                  <a:srgbClr val="404040"/>
                </a:solidFill>
              </a:rPr>
              <a:t> </a:t>
            </a:r>
            <a:r>
              <a:rPr lang="nb-NO" dirty="0" err="1">
                <a:solidFill>
                  <a:srgbClr val="404040"/>
                </a:solidFill>
              </a:rPr>
              <a:t>Protocol</a:t>
            </a:r>
            <a:r>
              <a:rPr lang="nb-NO" dirty="0">
                <a:solidFill>
                  <a:srgbClr val="404040"/>
                </a:solidFill>
              </a:rPr>
              <a:t> 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 dirty="0">
                <a:solidFill>
                  <a:schemeClr val="tx1"/>
                </a:solidFill>
              </a:rPr>
              <a:t>4 tall avskilt med «.»</a:t>
            </a:r>
          </a:p>
          <a:p>
            <a:r>
              <a:rPr lang="nb-NO" dirty="0">
                <a:solidFill>
                  <a:schemeClr val="tx1"/>
                </a:solidFill>
              </a:rPr>
              <a:t>256.256.256.256</a:t>
            </a:r>
          </a:p>
          <a:p>
            <a:r>
              <a:rPr lang="nb-NO" dirty="0">
                <a:solidFill>
                  <a:schemeClr val="tx1"/>
                </a:solidFill>
              </a:rPr>
              <a:t>IP v4 = 2^32=4294967296</a:t>
            </a:r>
          </a:p>
          <a:p>
            <a:endParaRPr lang="nb-NO" dirty="0">
              <a:solidFill>
                <a:schemeClr val="tx1"/>
              </a:solidFill>
            </a:endParaRPr>
          </a:p>
          <a:p>
            <a:endParaRPr lang="nb-NO" dirty="0">
              <a:solidFill>
                <a:schemeClr val="tx1"/>
              </a:solidFill>
            </a:endParaRPr>
          </a:p>
          <a:p>
            <a:r>
              <a:rPr lang="nb-NO" dirty="0">
                <a:solidFill>
                  <a:schemeClr val="tx1"/>
                </a:solidFill>
              </a:rPr>
              <a:t>IP v6 </a:t>
            </a:r>
            <a:r>
              <a:rPr lang="nb-NO">
                <a:solidFill>
                  <a:schemeClr val="tx1"/>
                </a:solidFill>
              </a:rPr>
              <a:t>= 2^128 </a:t>
            </a:r>
            <a:endParaRPr lang="nb-NO" dirty="0">
              <a:solidFill>
                <a:schemeClr val="tx1"/>
              </a:solidFill>
            </a:endParaRPr>
          </a:p>
        </p:txBody>
      </p:sp>
      <p:pic>
        <p:nvPicPr>
          <p:cNvPr id="6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84" y="3224463"/>
            <a:ext cx="4844716" cy="3633537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009" y="323303"/>
            <a:ext cx="48577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0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EBEBEB"/>
                </a:solidFill>
              </a:rPr>
              <a:t>Internettstandarder 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solidFill>
                  <a:srgbClr val="404040"/>
                </a:solidFill>
              </a:rPr>
              <a:t>IP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>
                <a:solidFill>
                  <a:srgbClr val="404040"/>
                </a:solidFill>
              </a:rPr>
              <a:t>Localhost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>
                <a:solidFill>
                  <a:srgbClr val="404040"/>
                </a:solidFill>
              </a:rPr>
              <a:t>TCP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>
                <a:solidFill>
                  <a:srgbClr val="404040"/>
                </a:solidFill>
              </a:rPr>
              <a:t>HTTP</a:t>
            </a:r>
            <a:endParaRPr lang="nb-NO" dirty="0">
              <a:solidFill>
                <a:schemeClr val="tx1"/>
              </a:solidFill>
            </a:endParaRP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877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>
                <a:solidFill>
                  <a:srgbClr val="EBEBEB"/>
                </a:solidFill>
              </a:rPr>
              <a:t>Kilder: 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Informasjonsteknologi 1 av Lars </a:t>
            </a:r>
            <a:r>
              <a:rPr lang="nb-NO" dirty="0" err="1" smtClean="0"/>
              <a:t>Nersveen</a:t>
            </a:r>
            <a:endParaRPr lang="nb-NO" dirty="0" smtClean="0"/>
          </a:p>
          <a:p>
            <a:r>
              <a:rPr lang="nb-NO" sz="7200" dirty="0" smtClean="0"/>
              <a:t>80.239.174.117</a:t>
            </a:r>
            <a:endParaRPr lang="nb-NO" sz="7200" dirty="0"/>
          </a:p>
        </p:txBody>
      </p:sp>
    </p:spTree>
    <p:extLst>
      <p:ext uri="{BB962C8B-B14F-4D97-AF65-F5344CB8AC3E}">
        <p14:creationId xmlns:p14="http://schemas.microsoft.com/office/powerpoint/2010/main" val="10722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tyrerom">
  <a:themeElements>
    <a:clrScheme name="Ion-styrer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-styrer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tyrer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102</Words>
  <Application>Microsoft Office PowerPoint</Application>
  <PresentationFormat>Widescreen</PresentationFormat>
  <Paragraphs>38</Paragraphs>
  <Slides>6</Slides>
  <Notes>6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Ion-styrerom</vt:lpstr>
      <vt:lpstr>Internett</vt:lpstr>
      <vt:lpstr>Hva er internett?</vt:lpstr>
      <vt:lpstr>Hvordan funker internett</vt:lpstr>
      <vt:lpstr>IP</vt:lpstr>
      <vt:lpstr>Internettstandarder </vt:lpstr>
      <vt:lpstr>Kilder: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Internett</dc:title>
  <dc:creator>Henrik Mellum</dc:creator>
  <cp:lastModifiedBy>Henrik Mellum</cp:lastModifiedBy>
  <cp:revision>18</cp:revision>
  <dcterms:created xsi:type="dcterms:W3CDTF">2012-08-10T12:39:23Z</dcterms:created>
  <dcterms:modified xsi:type="dcterms:W3CDTF">2016-09-06T11:22:51Z</dcterms:modified>
</cp:coreProperties>
</file>